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81" r:id="rId4"/>
    <p:sldId id="293" r:id="rId5"/>
    <p:sldId id="289" r:id="rId6"/>
    <p:sldId id="290" r:id="rId7"/>
    <p:sldId id="282" r:id="rId8"/>
    <p:sldId id="297" r:id="rId9"/>
    <p:sldId id="295" r:id="rId10"/>
    <p:sldId id="296" r:id="rId11"/>
    <p:sldId id="280" r:id="rId12"/>
    <p:sldId id="273" r:id="rId13"/>
    <p:sldId id="283" r:id="rId14"/>
    <p:sldId id="262" r:id="rId15"/>
    <p:sldId id="263" r:id="rId16"/>
    <p:sldId id="284" r:id="rId17"/>
    <p:sldId id="285" r:id="rId18"/>
    <p:sldId id="286" r:id="rId19"/>
    <p:sldId id="287" r:id="rId20"/>
    <p:sldId id="279" r:id="rId21"/>
    <p:sldId id="274" r:id="rId22"/>
    <p:sldId id="276" r:id="rId23"/>
    <p:sldId id="304" r:id="rId24"/>
    <p:sldId id="305" r:id="rId25"/>
    <p:sldId id="294" r:id="rId26"/>
    <p:sldId id="288" r:id="rId27"/>
    <p:sldId id="299" r:id="rId28"/>
    <p:sldId id="303" r:id="rId29"/>
    <p:sldId id="300" r:id="rId30"/>
    <p:sldId id="301" r:id="rId31"/>
    <p:sldId id="302" r:id="rId32"/>
    <p:sldId id="298" r:id="rId33"/>
  </p:sldIdLst>
  <p:sldSz cx="9144000" cy="6858000" type="screen4x3"/>
  <p:notesSz cx="6858000" cy="994568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94705" autoAdjust="0"/>
  </p:normalViewPr>
  <p:slideViewPr>
    <p:cSldViewPr>
      <p:cViewPr varScale="1">
        <p:scale>
          <a:sx n="70" d="100"/>
          <a:sy n="70" d="100"/>
        </p:scale>
        <p:origin x="14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B2B23-B72F-4BD7-B8A9-53FDBBF353D3}" type="datetimeFigureOut">
              <a:rPr lang="nb-NO" smtClean="0"/>
              <a:t>24.07.2015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74E68-CCF1-44B8-9419-C76D3B0FB5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7580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24.07.2015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848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24.07.2015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451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24.07.2015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62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24.07.2015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28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24.07.2015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45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24.07.2015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11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24.07.2015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46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24.07.2015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16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24.07.2015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5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24.07.2015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44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24.07.2015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6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24.07.2015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5807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24.07.2015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9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24.07.2015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32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24.07.2015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77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596900" y="1371600"/>
            <a:ext cx="8089900" cy="609600"/>
          </a:xfrm>
        </p:spPr>
        <p:txBody>
          <a:bodyPr/>
          <a:lstStyle>
            <a:lvl1pPr>
              <a:defRPr sz="3600"/>
            </a:lvl1pPr>
          </a:lstStyle>
          <a:p>
            <a:r>
              <a:rPr lang="nn-NO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09600" y="1981200"/>
            <a:ext cx="8077200" cy="609600"/>
          </a:xfrm>
        </p:spPr>
        <p:txBody>
          <a:bodyPr/>
          <a:lstStyle>
            <a:lvl1pPr marL="0" indent="0">
              <a:buFont typeface="Aeroportal" pitchFamily="34" charset="0"/>
              <a:buNone/>
              <a:defRPr sz="2400"/>
            </a:lvl1pPr>
          </a:lstStyle>
          <a:p>
            <a:r>
              <a:rPr lang="nn-NO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0649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854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978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8461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209800"/>
            <a:ext cx="3886200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211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228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118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55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24.07.2015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1811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6177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648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724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1219200"/>
            <a:ext cx="1979613" cy="5089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19200"/>
            <a:ext cx="5791200" cy="5089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4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219200"/>
            <a:ext cx="7923213" cy="5089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65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24.07.2015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094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24.07.2015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7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24.07.2015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657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24.07.2015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0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24.07.2015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208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24.07.2015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261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A9BEF-D53E-44EE-8F0D-1837BAC3C4DD}" type="datetimeFigureOut">
              <a:rPr lang="nb-NO" smtClean="0"/>
              <a:t>24.07.2015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375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24.07.2015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19200"/>
            <a:ext cx="79232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n-NO" altLang="nb-NO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923213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n-NO" altLang="nb-NO" smtClean="0"/>
              <a:t>Click to edit Master text styles</a:t>
            </a:r>
          </a:p>
          <a:p>
            <a:pPr lvl="1"/>
            <a:r>
              <a:rPr lang="nn-NO" altLang="nb-NO" smtClean="0"/>
              <a:t>Second level</a:t>
            </a:r>
          </a:p>
          <a:p>
            <a:pPr lvl="2"/>
            <a:r>
              <a:rPr lang="nn-NO" altLang="nb-NO" smtClean="0"/>
              <a:t>Third level</a:t>
            </a:r>
          </a:p>
          <a:p>
            <a:pPr lvl="3"/>
            <a:r>
              <a:rPr lang="nn-NO" altLang="nb-NO" smtClean="0"/>
              <a:t>Fourth level</a:t>
            </a:r>
          </a:p>
          <a:p>
            <a:pPr lvl="4"/>
            <a:r>
              <a:rPr lang="nn-NO" altLang="nb-NO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31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9pPr>
    </p:titleStyle>
    <p:bodyStyle>
      <a:lvl1pPr marL="190500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>
          <a:solidFill>
            <a:schemeClr val="tx1"/>
          </a:solidFill>
          <a:latin typeface="+mn-lt"/>
        </a:defRPr>
      </a:lvl2pPr>
      <a:lvl3pPr marL="574675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766763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4pPr>
      <a:lvl5pPr marL="950913" indent="-182563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14081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6pPr>
      <a:lvl7pPr marL="18653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7pPr>
      <a:lvl8pPr marL="23225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8pPr>
      <a:lvl9pPr marL="27797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gskagestad.ne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no/url?sa=i&amp;rct=j&amp;q=&amp;esrc=s&amp;source=images&amp;cd=&amp;cad=rja&amp;uact=8&amp;docid=RjxvfzzM9ErgxM&amp;tbnid=XpJgCRusUDp0DM:&amp;ved=0CAUQjRw&amp;url=http://www.aftenposten.no/innsikt/Krever-mer-av-Antarktis-5594663.html&amp;ei=krGBU8LZGsjhywOmmYKIDg&amp;bvm=bv.67720277,d.bGQ&amp;psig=AFQjCNH7HgT62b0ycDddaNy6BWC3vhILjg&amp;ust=1401094898840040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4632" cy="3888432"/>
          </a:xfrm>
        </p:spPr>
        <p:txBody>
          <a:bodyPr>
            <a:normAutofit fontScale="90000"/>
          </a:bodyPr>
          <a:lstStyle/>
          <a:p>
            <a: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 Gunnar Skagestad:</a:t>
            </a:r>
            <a:b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Norge i Arktis og Antarktis – </a:t>
            </a:r>
            <a: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gamle og nye utfordringer</a:t>
            </a:r>
            <a:b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Bærum Vest </a:t>
            </a:r>
            <a:r>
              <a:rPr lang="nb-NO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Rotary</a:t>
            </a:r>
            <a:r>
              <a:rPr lang="nb-NO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Klubb, 13. oktober 2014.</a:t>
            </a:r>
            <a:endParaRPr lang="nb-NO" sz="5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6400800" cy="1728192"/>
          </a:xfrm>
        </p:spPr>
        <p:txBody>
          <a:bodyPr>
            <a:normAutofit fontScale="92500" lnSpcReduction="20000"/>
          </a:bodyPr>
          <a:lstStyle/>
          <a:p>
            <a:endParaRPr lang="nb-NO" dirty="0" smtClean="0"/>
          </a:p>
          <a:p>
            <a:endParaRPr lang="nb-NO" dirty="0"/>
          </a:p>
          <a:p>
            <a:r>
              <a:rPr lang="nb-NO" sz="3000" dirty="0" smtClean="0"/>
              <a:t>SKAGESTAD MARINE &amp; POLAR CONSULT</a:t>
            </a:r>
          </a:p>
          <a:p>
            <a:r>
              <a:rPr lang="nb-NO" sz="2400" dirty="0" smtClean="0">
                <a:hlinkClick r:id="rId2"/>
              </a:rPr>
              <a:t>WWW.OGSKAGESTAD.NET</a:t>
            </a:r>
            <a:r>
              <a:rPr lang="nb-NO" sz="2400" dirty="0" smtClean="0"/>
              <a:t> 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0630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48680"/>
            <a:ext cx="5111750" cy="5853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Se oftere mot nord. </a:t>
            </a:r>
            <a:endParaRPr lang="nb-NO" sz="2000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Gå mot vinden</a:t>
            </a:r>
            <a:r>
              <a:rPr lang="nb-NO" sz="2000" b="1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,  du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får rødere kinn. </a:t>
            </a:r>
            <a:endParaRPr lang="nb-NO" sz="2000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Finn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 ulendte stien.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 Hold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 er kortere.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Nord er best.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Vinterens flammehimmel,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sommernattens solmirakel.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Gå mot vinden.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 Klyv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berg.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Se mot nord.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Oftere.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Det er langt dette landet.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Det meste er nord. </a:t>
            </a:r>
            <a:endParaRPr lang="nb-NO" sz="2000" b="1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endParaRPr lang="nb-NO" sz="2000" b="1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 algn="r">
              <a:buNone/>
            </a:pPr>
            <a:r>
              <a:rPr lang="nb-NO" sz="1400" b="1" i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(Rolf Jacobsen: Nord)</a:t>
            </a:r>
            <a:endParaRPr lang="nb-NO" sz="1400" i="1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76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731436"/>
              </p:ext>
            </p:extLst>
          </p:nvPr>
        </p:nvGraphicFramePr>
        <p:xfrm>
          <a:off x="2445900" y="8832"/>
          <a:ext cx="4862404" cy="684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Acrobat Document" r:id="rId3" imgW="5686255" imgH="8010144" progId="AcroExch.Document.11">
                  <p:embed/>
                </p:oleObj>
              </mc:Choice>
              <mc:Fallback>
                <p:oleObj name="Acrobat Document" r:id="rId3" imgW="5686255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5900" y="8832"/>
                        <a:ext cx="4862404" cy="6849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06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1653" y="1008834"/>
            <a:ext cx="6891997" cy="482784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10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7689" y="985410"/>
            <a:ext cx="6878629" cy="486655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643371"/>
              </p:ext>
            </p:extLst>
          </p:nvPr>
        </p:nvGraphicFramePr>
        <p:xfrm>
          <a:off x="2411760" y="140351"/>
          <a:ext cx="4767957" cy="6717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Acrobat Document" r:id="rId3" imgW="5686255" imgH="8010144" progId="AcroExch.Document.11">
                  <p:embed/>
                </p:oleObj>
              </mc:Choice>
              <mc:Fallback>
                <p:oleObj name="Acrobat Document" r:id="rId3" imgW="5686255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140351"/>
                        <a:ext cx="4767957" cy="6717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08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131734"/>
              </p:ext>
            </p:extLst>
          </p:nvPr>
        </p:nvGraphicFramePr>
        <p:xfrm>
          <a:off x="2339752" y="30314"/>
          <a:ext cx="4839965" cy="684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Acrobat Document" r:id="rId3" imgW="5667121" imgH="8010144" progId="AcroExch.Document.11">
                  <p:embed/>
                </p:oleObj>
              </mc:Choice>
              <mc:Fallback>
                <p:oleObj name="Acrobat Document" r:id="rId3" imgW="5667121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9752" y="30314"/>
                        <a:ext cx="4839965" cy="6841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11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186306"/>
              </p:ext>
            </p:extLst>
          </p:nvPr>
        </p:nvGraphicFramePr>
        <p:xfrm>
          <a:off x="2411760" y="0"/>
          <a:ext cx="4965739" cy="6984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Acrobat Document" r:id="rId3" imgW="5695822" imgH="8010144" progId="AcroExch.Document.11">
                  <p:embed/>
                </p:oleObj>
              </mc:Choice>
              <mc:Fallback>
                <p:oleObj name="Acrobat Document" r:id="rId3" imgW="5695822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0"/>
                        <a:ext cx="4965739" cy="6984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38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159771"/>
              </p:ext>
            </p:extLst>
          </p:nvPr>
        </p:nvGraphicFramePr>
        <p:xfrm>
          <a:off x="2267744" y="77310"/>
          <a:ext cx="4767957" cy="6751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Acrobat Document" r:id="rId3" imgW="5657554" imgH="8010144" progId="AcroExch.Document.11">
                  <p:embed/>
                </p:oleObj>
              </mc:Choice>
              <mc:Fallback>
                <p:oleObj name="Acrobat Document" r:id="rId3" imgW="5657554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7744" y="77310"/>
                        <a:ext cx="4767957" cy="6751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319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Rektangel 4"/>
          <p:cNvSpPr/>
          <p:nvPr/>
        </p:nvSpPr>
        <p:spPr>
          <a:xfrm>
            <a:off x="899592" y="-171400"/>
            <a:ext cx="7558608" cy="6735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endParaRPr lang="nb-NO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 </a:t>
            </a:r>
            <a:r>
              <a:rPr lang="nb-NO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SENTRALE  UTENRIKSPOLITISKE   MÅLENE  I  NORDOMRÅDEPOLITIKKEN </a:t>
            </a:r>
            <a:endParaRPr lang="nb-NO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trygge fred, stabilitet og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forutsigbarhet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sikre en helhetlig økosystembasert forvaltning som tar vare på naturmangfoldet og gir grunnlag for en bærekraftig utnyttelse av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ressursene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styrke det internasjonale samarbeidet og den internasjonale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rettsorden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styrke grunnlaget for sysselsetting, verdiskaping og velferd i hele landet gjennom regional og nasjonal satsing, i samarbeid med partnere fra andre land og med berørte urfolk  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03 - Kommunikasjonssenheten\2009\08 Presentasjoner\Umin\0406 Washington Antarktistraktaten\Kart\Sealanes_engl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4288"/>
            <a:ext cx="52578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0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321189"/>
              </p:ext>
            </p:extLst>
          </p:nvPr>
        </p:nvGraphicFramePr>
        <p:xfrm>
          <a:off x="-864604" y="-891480"/>
          <a:ext cx="10873208" cy="1164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Acrobat Document" r:id="rId3" imgW="5657554" imgH="8010144" progId="AcroExch.Document.11">
                  <p:embed/>
                </p:oleObj>
              </mc:Choice>
              <mc:Fallback>
                <p:oleObj name="Acrobat Document" r:id="rId3" imgW="5657554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864604" y="-891480"/>
                        <a:ext cx="10873208" cy="11643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414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 descr="maps.grida.no (2007) Northern Sea Route and the NW Passage compared 5_rou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330325"/>
            <a:ext cx="916305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1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/>
          <p:nvPr/>
        </p:nvPicPr>
        <p:blipFill>
          <a:blip r:embed="rId2"/>
          <a:stretch>
            <a:fillRect/>
          </a:stretch>
        </p:blipFill>
        <p:spPr>
          <a:xfrm>
            <a:off x="899592" y="188640"/>
            <a:ext cx="770485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6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-289560"/>
            <a:ext cx="6534150" cy="7437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207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364902"/>
          </a:xfrm>
        </p:spPr>
        <p:txBody>
          <a:bodyPr>
            <a:noAutofit/>
          </a:bodyPr>
          <a:lstStyle/>
          <a:p>
            <a:r>
              <a:rPr lang="nb-NO" sz="6000" dirty="0" smtClean="0"/>
              <a:t>Norske biland i Antarktis</a:t>
            </a:r>
            <a:br>
              <a:rPr lang="nb-NO" sz="6000" dirty="0" smtClean="0"/>
            </a:br>
            <a:r>
              <a:rPr lang="nb-NO" sz="6000" dirty="0"/>
              <a:t/>
            </a:r>
            <a:br>
              <a:rPr lang="nb-NO" sz="6000" dirty="0"/>
            </a:br>
            <a:r>
              <a:rPr lang="nb-NO" sz="6000" dirty="0" smtClean="0"/>
              <a:t/>
            </a:r>
            <a:br>
              <a:rPr lang="nb-NO" sz="6000" dirty="0" smtClean="0"/>
            </a:br>
            <a:r>
              <a:rPr lang="nb-NO" sz="6000" dirty="0"/>
              <a:t/>
            </a:r>
            <a:br>
              <a:rPr lang="nb-NO" sz="6000" dirty="0"/>
            </a:br>
            <a:r>
              <a:rPr lang="nb-NO" sz="6000" dirty="0" smtClean="0"/>
              <a:t/>
            </a:r>
            <a:br>
              <a:rPr lang="nb-NO" sz="6000" dirty="0" smtClean="0"/>
            </a:br>
            <a:r>
              <a:rPr lang="nb-NO" sz="6000" dirty="0"/>
              <a:t/>
            </a:r>
            <a:br>
              <a:rPr lang="nb-NO" sz="6000" dirty="0"/>
            </a:br>
            <a:r>
              <a:rPr lang="nb-NO" sz="6000" dirty="0" smtClean="0"/>
              <a:t/>
            </a:r>
            <a:br>
              <a:rPr lang="nb-NO" sz="6000" dirty="0" smtClean="0"/>
            </a:br>
            <a:r>
              <a:rPr lang="nb-NO" sz="7200" dirty="0" smtClean="0"/>
              <a:t/>
            </a:r>
            <a:br>
              <a:rPr lang="nb-NO" sz="7200" dirty="0" smtClean="0"/>
            </a:br>
            <a:r>
              <a:rPr lang="nb-NO" sz="7200" dirty="0" smtClean="0"/>
              <a:t>NORSKE  BILAND</a:t>
            </a:r>
            <a:br>
              <a:rPr lang="nb-NO" sz="7200" dirty="0" smtClean="0"/>
            </a:br>
            <a:r>
              <a:rPr lang="nb-NO" sz="7200" dirty="0" smtClean="0"/>
              <a:t>I  ANTARKTIS</a:t>
            </a:r>
            <a:br>
              <a:rPr lang="nb-NO" sz="7200" dirty="0" smtClean="0"/>
            </a:br>
            <a:r>
              <a:rPr lang="nb-NO" sz="7200" dirty="0" smtClean="0"/>
              <a:t/>
            </a:r>
            <a:br>
              <a:rPr lang="nb-NO" sz="7200" dirty="0" smtClean="0"/>
            </a:br>
            <a:r>
              <a:rPr lang="nb-NO" sz="6000" dirty="0" smtClean="0"/>
              <a:t/>
            </a:r>
            <a:br>
              <a:rPr lang="nb-NO" sz="6000" dirty="0" smtClean="0"/>
            </a:br>
            <a:r>
              <a:rPr lang="nb-NO" sz="6000" dirty="0"/>
              <a:t/>
            </a:r>
            <a:br>
              <a:rPr lang="nb-NO" sz="6000" dirty="0"/>
            </a:br>
            <a:r>
              <a:rPr lang="nb-NO" sz="6000" dirty="0" smtClean="0"/>
              <a:t/>
            </a:r>
            <a:br>
              <a:rPr lang="nb-NO" sz="6000" dirty="0" smtClean="0"/>
            </a:br>
            <a:r>
              <a:rPr lang="nb-NO" sz="6000" dirty="0"/>
              <a:t/>
            </a:r>
            <a:br>
              <a:rPr lang="nb-NO" sz="6000" dirty="0"/>
            </a:br>
            <a:r>
              <a:rPr lang="nb-NO" sz="6000" dirty="0" smtClean="0"/>
              <a:t/>
            </a:r>
            <a:br>
              <a:rPr lang="nb-NO" sz="6000" dirty="0" smtClean="0"/>
            </a:br>
            <a:r>
              <a:rPr lang="nb-NO" sz="7200" dirty="0" smtClean="0"/>
              <a:t/>
            </a:r>
            <a:br>
              <a:rPr lang="nb-NO" sz="7200" dirty="0" smtClean="0"/>
            </a:br>
            <a:endParaRPr lang="nb-NO" sz="7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0" y="1772816"/>
            <a:ext cx="11449272" cy="50851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6000" dirty="0" smtClean="0"/>
          </a:p>
          <a:p>
            <a:r>
              <a:rPr lang="nb-NO" sz="6000" dirty="0" smtClean="0"/>
              <a:t>Bouvetøya </a:t>
            </a:r>
            <a:r>
              <a:rPr lang="nb-NO" sz="6000" dirty="0"/>
              <a:t>(1928</a:t>
            </a:r>
            <a:r>
              <a:rPr lang="nb-NO" sz="6000" dirty="0" smtClean="0"/>
              <a:t>)</a:t>
            </a:r>
          </a:p>
          <a:p>
            <a:r>
              <a:rPr lang="nb-NO" sz="6000" dirty="0" smtClean="0"/>
              <a:t>Peter I Øy (1931)</a:t>
            </a:r>
          </a:p>
          <a:p>
            <a:r>
              <a:rPr lang="nb-NO" sz="6000" dirty="0" smtClean="0"/>
              <a:t>Dronning Maud Land (1939)</a:t>
            </a:r>
            <a:endParaRPr lang="nb-NO" sz="6000" dirty="0"/>
          </a:p>
        </p:txBody>
      </p:sp>
    </p:spTree>
    <p:extLst>
      <p:ext uri="{BB962C8B-B14F-4D97-AF65-F5344CB8AC3E}">
        <p14:creationId xmlns:p14="http://schemas.microsoft.com/office/powerpoint/2010/main" val="12891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irc_mi" descr="http://www.aftenposten.no/migration_catalog/article5537119.ece/BINARY/w380/F-Br%C3%B8dtekst-antarkti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171400"/>
            <a:ext cx="7344816" cy="7029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966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303247"/>
              </p:ext>
            </p:extLst>
          </p:nvPr>
        </p:nvGraphicFramePr>
        <p:xfrm>
          <a:off x="1619672" y="0"/>
          <a:ext cx="5651417" cy="7632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Acrobat Document" r:id="rId3" imgW="5667121" imgH="8010144" progId="AcroExch.Document.11">
                  <p:embed/>
                </p:oleObj>
              </mc:Choice>
              <mc:Fallback>
                <p:oleObj name="Acrobat Document" r:id="rId3" imgW="5667121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672" y="0"/>
                        <a:ext cx="5651417" cy="7632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502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 smtClean="0"/>
              <a:t>INTERNASJONALE  AVTALER:</a:t>
            </a:r>
            <a:endParaRPr lang="nb-NO" sz="48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25963"/>
          </a:xfrm>
        </p:spPr>
        <p:txBody>
          <a:bodyPr>
            <a:normAutofit/>
          </a:bodyPr>
          <a:lstStyle/>
          <a:p>
            <a:r>
              <a:rPr lang="nb-NO" sz="4800" b="1" dirty="0" smtClean="0"/>
              <a:t>ANTARKTISTRAKTATEN (1961)</a:t>
            </a:r>
          </a:p>
          <a:p>
            <a:r>
              <a:rPr lang="nb-NO" sz="4800" b="1" dirty="0" smtClean="0"/>
              <a:t>CCAMLR  (1982)</a:t>
            </a:r>
          </a:p>
          <a:p>
            <a:r>
              <a:rPr lang="nb-NO" sz="4800" b="1" dirty="0" smtClean="0"/>
              <a:t>MILJØPROTOKOLLEN  (1991)</a:t>
            </a:r>
            <a:endParaRPr lang="nb-NO" sz="4800" b="1" dirty="0"/>
          </a:p>
        </p:txBody>
      </p:sp>
    </p:spTree>
    <p:extLst>
      <p:ext uri="{BB962C8B-B14F-4D97-AF65-F5344CB8AC3E}">
        <p14:creationId xmlns:p14="http://schemas.microsoft.com/office/powerpoint/2010/main" val="2055775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02" y="6663"/>
            <a:ext cx="5858995" cy="6866092"/>
          </a:xfrm>
        </p:spPr>
      </p:pic>
    </p:spTree>
    <p:extLst>
      <p:ext uri="{BB962C8B-B14F-4D97-AF65-F5344CB8AC3E}">
        <p14:creationId xmlns:p14="http://schemas.microsoft.com/office/powerpoint/2010/main" val="95121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8000" dirty="0" smtClean="0"/>
              <a:t>KRILL</a:t>
            </a:r>
            <a:endParaRPr lang="nb-NO" sz="80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7" y="1417638"/>
            <a:ext cx="8078453" cy="5179714"/>
          </a:xfrm>
        </p:spPr>
      </p:pic>
    </p:spTree>
    <p:extLst>
      <p:ext uri="{BB962C8B-B14F-4D97-AF65-F5344CB8AC3E}">
        <p14:creationId xmlns:p14="http://schemas.microsoft.com/office/powerpoint/2010/main" val="39430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1196752"/>
            <a:ext cx="10534367" cy="4896544"/>
          </a:xfrm>
        </p:spPr>
      </p:pic>
    </p:spTree>
    <p:extLst>
      <p:ext uri="{BB962C8B-B14F-4D97-AF65-F5344CB8AC3E}">
        <p14:creationId xmlns:p14="http://schemas.microsoft.com/office/powerpoint/2010/main" val="10044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9144000" cy="6583362"/>
          </a:xfrm>
        </p:spPr>
      </p:pic>
    </p:spTree>
    <p:extLst>
      <p:ext uri="{BB962C8B-B14F-4D97-AF65-F5344CB8AC3E}">
        <p14:creationId xmlns:p14="http://schemas.microsoft.com/office/powerpoint/2010/main" val="4094309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</a:bodyPr>
          <a:lstStyle/>
          <a:p>
            <a:r>
              <a:rPr lang="nb-NO" sz="6700" b="1" dirty="0" smtClean="0"/>
              <a:t>MILJØVERN  </a:t>
            </a:r>
            <a:br>
              <a:rPr lang="nb-NO" sz="6700" b="1" dirty="0" smtClean="0"/>
            </a:br>
            <a:r>
              <a:rPr lang="nb-NO" sz="6700" b="1" dirty="0" smtClean="0"/>
              <a:t>VS.  NÆRINGSVIRKSOMHET</a:t>
            </a:r>
            <a:endParaRPr lang="nb-NO" sz="67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>
              <a:buFontTx/>
              <a:buChar char="-"/>
            </a:pPr>
            <a:endParaRPr lang="nb-NO" sz="4800" b="1" dirty="0" smtClean="0"/>
          </a:p>
          <a:p>
            <a:pPr>
              <a:buFontTx/>
              <a:buChar char="-"/>
            </a:pPr>
            <a:r>
              <a:rPr lang="nb-NO" sz="4800" b="1" dirty="0" smtClean="0"/>
              <a:t>MARINE  VERNEOMRÅDER  </a:t>
            </a:r>
          </a:p>
          <a:p>
            <a:pPr>
              <a:buFontTx/>
              <a:buChar char="-"/>
            </a:pPr>
            <a:r>
              <a:rPr lang="nb-NO" sz="4800" b="1" dirty="0" smtClean="0"/>
              <a:t>BOUVETØYA  -  HVA  SKJER ?  </a:t>
            </a:r>
            <a:endParaRPr lang="nb-NO" sz="4800" b="1" dirty="0"/>
          </a:p>
        </p:txBody>
      </p:sp>
    </p:spTree>
    <p:extLst>
      <p:ext uri="{BB962C8B-B14F-4D97-AF65-F5344CB8AC3E}">
        <p14:creationId xmlns:p14="http://schemas.microsoft.com/office/powerpoint/2010/main" val="1916633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8" y="116632"/>
            <a:ext cx="9205184" cy="6264696"/>
          </a:xfrm>
        </p:spPr>
      </p:pic>
    </p:spTree>
    <p:extLst>
      <p:ext uri="{BB962C8B-B14F-4D97-AF65-F5344CB8AC3E}">
        <p14:creationId xmlns:p14="http://schemas.microsoft.com/office/powerpoint/2010/main" val="3812954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989919"/>
              </p:ext>
            </p:extLst>
          </p:nvPr>
        </p:nvGraphicFramePr>
        <p:xfrm>
          <a:off x="2411761" y="96115"/>
          <a:ext cx="4824536" cy="681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Acrobat Document" r:id="rId3" imgW="5667121" imgH="8010144" progId="AcroExch.Document.11">
                  <p:embed/>
                </p:oleObj>
              </mc:Choice>
              <mc:Fallback>
                <p:oleObj name="Acrobat Document" r:id="rId3" imgW="5667121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1" y="96115"/>
                        <a:ext cx="4824536" cy="6819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25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234109"/>
            <a:ext cx="8229600" cy="1143000"/>
          </a:xfrm>
        </p:spPr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46708"/>
            <a:ext cx="6552728" cy="6581981"/>
          </a:xfrm>
        </p:spPr>
      </p:pic>
    </p:spTree>
    <p:extLst>
      <p:ext uri="{BB962C8B-B14F-4D97-AF65-F5344CB8AC3E}">
        <p14:creationId xmlns:p14="http://schemas.microsoft.com/office/powerpoint/2010/main" val="1682228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104378"/>
            <a:ext cx="6336704" cy="6958493"/>
          </a:xfrm>
        </p:spPr>
      </p:pic>
    </p:spTree>
    <p:extLst>
      <p:ext uri="{BB962C8B-B14F-4D97-AF65-F5344CB8AC3E}">
        <p14:creationId xmlns:p14="http://schemas.microsoft.com/office/powerpoint/2010/main" val="2562158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 smtClean="0"/>
              <a:t>NORGE  I  ARKTIS:</a:t>
            </a:r>
            <a:endParaRPr lang="nb-NO" sz="60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4800" b="1" dirty="0" smtClean="0"/>
              <a:t>SVALBARD</a:t>
            </a:r>
            <a:r>
              <a:rPr lang="nb-NO" sz="4800" dirty="0" smtClean="0"/>
              <a:t>  (1920 -1925)</a:t>
            </a:r>
          </a:p>
          <a:p>
            <a:r>
              <a:rPr lang="nb-NO" sz="4800" b="1" dirty="0" smtClean="0"/>
              <a:t>JAN  MAYEN  </a:t>
            </a:r>
            <a:r>
              <a:rPr lang="nb-NO" sz="4800" dirty="0" smtClean="0"/>
              <a:t>(1929 -1930)</a:t>
            </a:r>
          </a:p>
          <a:p>
            <a:pPr marL="0" indent="0">
              <a:buNone/>
            </a:pPr>
            <a:endParaRPr lang="nb-NO" sz="900" b="1" dirty="0" smtClean="0"/>
          </a:p>
          <a:p>
            <a:pPr marL="0" indent="0">
              <a:buNone/>
            </a:pPr>
            <a:endParaRPr lang="nb-NO" sz="900" b="1" dirty="0"/>
          </a:p>
          <a:p>
            <a:pPr marL="0" indent="0">
              <a:buNone/>
            </a:pPr>
            <a:r>
              <a:rPr lang="nb-NO" sz="4400" b="1" dirty="0" smtClean="0"/>
              <a:t>HAVOMRÅDENE:</a:t>
            </a:r>
          </a:p>
          <a:p>
            <a:pPr>
              <a:buFontTx/>
              <a:buChar char="-"/>
            </a:pPr>
            <a:r>
              <a:rPr lang="nb-NO" sz="4400" b="1" dirty="0" smtClean="0"/>
              <a:t>ØKONOMISK SONE </a:t>
            </a:r>
            <a:r>
              <a:rPr lang="nb-NO" sz="4400" dirty="0" smtClean="0"/>
              <a:t>(1977)</a:t>
            </a:r>
          </a:p>
          <a:p>
            <a:pPr>
              <a:buFontTx/>
              <a:buChar char="-"/>
            </a:pPr>
            <a:r>
              <a:rPr lang="nb-NO" sz="4400" b="1" dirty="0" smtClean="0"/>
              <a:t>BARENTSHAVET </a:t>
            </a:r>
            <a:r>
              <a:rPr lang="nb-NO" sz="4400" dirty="0" smtClean="0"/>
              <a:t>(AVTALE 2011)</a:t>
            </a:r>
            <a:endParaRPr lang="nb-NO" sz="4400" b="1" dirty="0"/>
          </a:p>
          <a:p>
            <a:endParaRPr lang="nb-NO" sz="4800" b="1" dirty="0"/>
          </a:p>
        </p:txBody>
      </p:sp>
    </p:spTree>
    <p:extLst>
      <p:ext uri="{BB962C8B-B14F-4D97-AF65-F5344CB8AC3E}">
        <p14:creationId xmlns:p14="http://schemas.microsoft.com/office/powerpoint/2010/main" val="2497651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969368" y="476672"/>
            <a:ext cx="7488832" cy="638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NORDOMRÅDENE  -  POLICY-DOKUMENTER:</a:t>
            </a:r>
            <a:endParaRPr lang="nb-N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St.meld. nr.30 (2004-2005) Muligheter og utfordringer i nord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St.meld. nr.8 (2005-2006) helhetlig forvaltning av det marine miljø i Barentshavet og havområdene utenfor Lofoten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Barents 2020 – Et virkemiddel for fremtidsrettet nordområdepolitikk (sept. 2006)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Regjeringens Nordområdestrategi (1. desember 2006)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Nye byggesteiner i Nord – neste trinn i regjeringens nordområdestrategi (12. mars 2009)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Meld. St.10 (2010-2011) Første oppdatering av forvaltningsplanen for Barentshavet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Meld. St.7 (2011-2012) Nordområdene – visjon og virkemidler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4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d_PPT_english">
  <a:themeElements>
    <a:clrScheme name="ud_PPT_english 1">
      <a:dk1>
        <a:srgbClr val="333333"/>
      </a:dk1>
      <a:lt1>
        <a:srgbClr val="FFFFFF"/>
      </a:lt1>
      <a:dk2>
        <a:srgbClr val="428596"/>
      </a:dk2>
      <a:lt2>
        <a:srgbClr val="EE4A3F"/>
      </a:lt2>
      <a:accent1>
        <a:srgbClr val="60AEB8"/>
      </a:accent1>
      <a:accent2>
        <a:srgbClr val="D4CCB6"/>
      </a:accent2>
      <a:accent3>
        <a:srgbClr val="FFFFFF"/>
      </a:accent3>
      <a:accent4>
        <a:srgbClr val="2A2A2A"/>
      </a:accent4>
      <a:accent5>
        <a:srgbClr val="B6D3D8"/>
      </a:accent5>
      <a:accent6>
        <a:srgbClr val="C0B9A5"/>
      </a:accent6>
      <a:hlink>
        <a:srgbClr val="EAE5DA"/>
      </a:hlink>
      <a:folHlink>
        <a:srgbClr val="999999"/>
      </a:folHlink>
    </a:clrScheme>
    <a:fontScheme name="ud_PPT_english">
      <a:majorFont>
        <a:latin typeface="Aeroportal"/>
        <a:ea typeface=""/>
        <a:cs typeface=""/>
      </a:majorFont>
      <a:minorFont>
        <a:latin typeface="DepMyriad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eroport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eroportal" pitchFamily="34" charset="0"/>
          </a:defRPr>
        </a:defPPr>
      </a:lstStyle>
    </a:lnDef>
  </a:objectDefaults>
  <a:extraClrSchemeLst>
    <a:extraClrScheme>
      <a:clrScheme name="ud_PPT_english 1">
        <a:dk1>
          <a:srgbClr val="333333"/>
        </a:dk1>
        <a:lt1>
          <a:srgbClr val="FFFFFF"/>
        </a:lt1>
        <a:dk2>
          <a:srgbClr val="428596"/>
        </a:dk2>
        <a:lt2>
          <a:srgbClr val="EE4A3F"/>
        </a:lt2>
        <a:accent1>
          <a:srgbClr val="60AEB8"/>
        </a:accent1>
        <a:accent2>
          <a:srgbClr val="D4CCB6"/>
        </a:accent2>
        <a:accent3>
          <a:srgbClr val="FFFFFF"/>
        </a:accent3>
        <a:accent4>
          <a:srgbClr val="2A2A2A"/>
        </a:accent4>
        <a:accent5>
          <a:srgbClr val="B6D3D8"/>
        </a:accent5>
        <a:accent6>
          <a:srgbClr val="C0B9A5"/>
        </a:accent6>
        <a:hlink>
          <a:srgbClr val="EAE5DA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159</Words>
  <Application>Microsoft Office PowerPoint</Application>
  <PresentationFormat>Skjermfremvisning (4:3)</PresentationFormat>
  <Paragraphs>59</Paragraphs>
  <Slides>30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3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41" baseType="lpstr">
      <vt:lpstr>Aeroportal</vt:lpstr>
      <vt:lpstr>Arial</vt:lpstr>
      <vt:lpstr>Calibri</vt:lpstr>
      <vt:lpstr>DepMyriad Regular</vt:lpstr>
      <vt:lpstr>Symbol</vt:lpstr>
      <vt:lpstr>Times New Roman</vt:lpstr>
      <vt:lpstr>Wingdings</vt:lpstr>
      <vt:lpstr>Office Theme</vt:lpstr>
      <vt:lpstr>1_Office Theme</vt:lpstr>
      <vt:lpstr>ud_PPT_english</vt:lpstr>
      <vt:lpstr>Acrobat Document</vt:lpstr>
      <vt:lpstr>Odd Gunnar Skagestad:  Norge i Arktis og Antarktis – gamle og nye utfordringer  Bærum Vest Rotary Klubb, 13. oktober 2014.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NORGE  I  ARKTIS: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Norske biland i Antarktis        NORSKE  BILAND I  ANTARKTIS        </vt:lpstr>
      <vt:lpstr>PowerPoint-presentasjon</vt:lpstr>
      <vt:lpstr>PowerPoint-presentasjon</vt:lpstr>
      <vt:lpstr>INTERNASJONALE  AVTALER:</vt:lpstr>
      <vt:lpstr>PowerPoint-presentasjon</vt:lpstr>
      <vt:lpstr>KRILL</vt:lpstr>
      <vt:lpstr>PowerPoint-presentasjon</vt:lpstr>
      <vt:lpstr>MILJØVERN   VS.  NÆRINGSVIRKSOMHET</vt:lpstr>
    </vt:vector>
  </TitlesOfParts>
  <Company>Ministry of Foreign Affairs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‘The High North’</dc:title>
  <dc:creator>Skagestad Odd Gunnar</dc:creator>
  <cp:lastModifiedBy>Frogner1</cp:lastModifiedBy>
  <cp:revision>44</cp:revision>
  <cp:lastPrinted>2014-05-01T13:39:52Z</cp:lastPrinted>
  <dcterms:created xsi:type="dcterms:W3CDTF">2013-01-22T09:38:19Z</dcterms:created>
  <dcterms:modified xsi:type="dcterms:W3CDTF">2015-07-24T14:02:39Z</dcterms:modified>
</cp:coreProperties>
</file>